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s Marques" initials="PM" lastIdx="1" clrIdx="0">
    <p:extLst>
      <p:ext uri="{19B8F6BF-5375-455C-9EA6-DF929625EA0E}">
        <p15:presenceInfo xmlns:p15="http://schemas.microsoft.com/office/powerpoint/2012/main" xmlns="" userId="Petrus Marqu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70309A"/>
    <a:srgbClr val="E34230"/>
    <a:srgbClr val="E4442B"/>
    <a:srgbClr val="793697"/>
    <a:srgbClr val="E14628"/>
    <a:srgbClr val="6B348E"/>
    <a:srgbClr val="6C3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12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F4-4797-A04B-809B988BE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F4-4797-A04B-809B988BE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F4-4797-A04B-809B988BE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F4-4797-A04B-809B988BEC4B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6D-4C2C-890B-9FEB83866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3-443D-8243-C98864E4D4A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93-443D-8243-C98864E4D4A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Categoria 1</c:v>
                </c:pt>
                <c:pt idx="1">
                  <c:v>Categoria 2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93-443D-8243-C98864E4D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03584"/>
        <c:axId val="132405120"/>
      </c:barChart>
      <c:catAx>
        <c:axId val="1324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405120"/>
        <c:crosses val="autoZero"/>
        <c:auto val="1"/>
        <c:lblAlgn val="ctr"/>
        <c:lblOffset val="100"/>
        <c:noMultiLvlLbl val="0"/>
      </c:catAx>
      <c:valAx>
        <c:axId val="1324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4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A3-4285-9555-341B4DE8A2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A3-4285-9555-341B4DE8A2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A3-4285-9555-341B4DE8A2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A3-4285-9555-341B4DE8A23A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0A3-4285-9555-341B4DE8A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4.3</c:v>
                </c:pt>
                <c:pt idx="3">
                  <c:v>2.5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F1-4AED-A49D-6D57CDB6F55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2.4</c:v>
                </c:pt>
                <c:pt idx="3">
                  <c:v>4.4000000000000004</c:v>
                </c:pt>
                <c:pt idx="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F1-4AED-A49D-6D57CDB6F55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Planilha1!$A$2:$A$6</c:f>
              <c:strCache>
                <c:ptCount val="5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  <c:pt idx="4">
                  <c:v>Categoria 5</c:v>
                </c:pt>
              </c:strCache>
            </c:strRef>
          </c:cat>
          <c:val>
            <c:numRef>
              <c:f>Planilha1!$D$2:$D$6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F1-4AED-A49D-6D57CDB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790336"/>
        <c:axId val="131791872"/>
      </c:barChart>
      <c:catAx>
        <c:axId val="1317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791872"/>
        <c:crosses val="autoZero"/>
        <c:auto val="1"/>
        <c:lblAlgn val="ctr"/>
        <c:lblOffset val="100"/>
        <c:noMultiLvlLbl val="0"/>
      </c:catAx>
      <c:valAx>
        <c:axId val="13179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7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BE254B-134B-40B7-90DF-2E8695A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164F1AC-1B36-4389-98F5-72DF69A7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3714D1E-9658-4E4A-9ADD-1A79B795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9C03906-15A6-4CDA-81D9-A8A3661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77DFCC8-2A7E-4EC4-A7FA-6BCBD34A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3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09CD9E-F2A9-48C0-B3BD-D863FCB0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2E2EF6F-E181-4133-93B5-E61816ED2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24774ED-4F32-4526-AD43-95E2080D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47C15BB-AFF8-4E5B-991F-E190FDFD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DF8582A-047F-436C-8726-33253E1D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232AF07-3E01-4441-BED9-49016DC0B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04E4CDD-FCF6-4906-8A5A-67FBE77B5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3A8EDDF-3B16-4A22-B3A3-D24D609A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68889AC-5D62-4105-B1B7-5542B19B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F5F18AC-C130-41A5-B01A-1D2210EC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DC5053C-BA2A-4601-93B3-3B02B015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AE0D0B2-1DEB-4FFA-A7E7-2BFD26DC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79566AF-ECBB-4149-9CD8-69151915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5EEFA63-D14B-4331-96F7-C7C0A34C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8537D64-D5A5-491B-8AD0-99193B15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BD710F-88FB-4B15-B534-B62C81D7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B96C605-5FD4-4AD8-B518-B2BFA437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1FDF464-CEAB-4D10-A2D0-50C8BAC3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410B81D-BDB4-40D0-BE69-EF9C279F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69718C3-4AC6-4969-BD9E-6A0E5513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5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2AABA0-6016-4D94-AE5B-DF0B2D18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9CA537A-5E57-4F66-A2DF-AAEF187DD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1F8C8389-5C73-4AC0-A536-B48AA9AF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7C3246D-A3F3-49A1-A758-A08359F0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B6F3CA0-0C27-4F51-A806-0206EB30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DF0BBB8C-BD41-4D0E-AAC5-B1339565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0B6972-C7CD-402B-B529-DD283113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CAEF318-6344-49CA-9CA3-3826DC9EF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AA1A77D-82BA-4681-A6CB-1F78FA170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F521BA84-131A-4EA3-B5F6-1758D4131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BA74445-6992-4EF5-9912-A9E634D44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269627D2-AEFA-4E9F-9226-B94E0611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C75E529A-6CB6-4DA6-BECF-901A749A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AAB21E55-B850-4CBB-B26B-43DC2372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93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AC4ED3-C49C-437A-AADC-D9151F75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0680679-990B-47EC-8F84-732C6C5F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8E9A32D-BE71-4BD2-9404-FD274697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8DDA315D-6799-480A-BD4B-A084736C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15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DB18965D-4577-4C9D-B26E-D9CE7949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10A42C43-47A9-4D15-8CBD-BF4F113F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C3FAA2B4-B042-442D-BC96-5366F787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42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7FCC51-2DA1-446B-86D8-99881358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236B249-530D-41B8-B424-BE683F8E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BC3950E-84A5-4E72-A0D2-1B9520F7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406DD1F-9957-41E3-BCF9-8A1B2473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0BFB688-A0A5-4B51-8B9A-B35FFEC5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FD40407-6736-4E1E-BEB2-A6089AE5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9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8143EB-D591-4A5C-AF51-80F9B0A0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B9C521B3-C2DF-43BE-847D-1F2A97D42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6B76106D-6942-47C1-8CAD-ED3DC624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5F91134-2194-4D82-9EE5-AFDF1E84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A969C4D-70BD-41F5-B0D2-99841AC6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52A76AD-0EA4-4ADA-90EF-74D4AFC5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43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9B48937B-EC6D-4FE7-B9BF-1F7E43F4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8BC4984-35CA-4914-9369-CECFC457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4CC03E4-7520-4F71-94DA-3DED65CF9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4CE5-7553-4C94-A87B-8FF43F0C50D4}" type="datetimeFigureOut">
              <a:rPr lang="pt-BR" smtClean="0"/>
              <a:t>19/02/2024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2587438-487D-408C-A9C6-BB1ACFF0D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1BC2EC6-4796-42B3-97D4-CB4CE7B7B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166F-4CEA-4425-8338-634C0F39B1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20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biorender.com/" TargetMode="External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hyperlink" Target="http://wiki.ixcsoft.com.br/index.php/Como_imprimir_Gr%C3%A1ficos_de_SLA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pt.wikiversity.org/wiki/Tecido_Epitelial" TargetMode="External"/><Relationship Id="rId2" Type="http://schemas.openxmlformats.org/officeDocument/2006/relationships/hyperlink" Target="http://www.biorend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hyperlink" Target="http://mmegias.webs.uvigo.es/a-imagenes-grandes/epitelio_simple_cubico.php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hyperlink" Target="http://www.biorend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A49D1B3-4C53-44D3-9826-12917E8D4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89630" y="221585"/>
            <a:ext cx="713343" cy="772878"/>
          </a:xfrm>
          <a:prstGeom prst="rect">
            <a:avLst/>
          </a:prstGeom>
        </p:spPr>
      </p:pic>
      <p:sp>
        <p:nvSpPr>
          <p:cNvPr id="56" name="Google Shape;86;p13">
            <a:extLst>
              <a:ext uri="{FF2B5EF4-FFF2-40B4-BE49-F238E27FC236}">
                <a16:creationId xmlns="" xmlns:a16="http://schemas.microsoft.com/office/drawing/2014/main" id="{D8E51153-9CB2-4806-B860-BF2E803D0E7A}"/>
              </a:ext>
            </a:extLst>
          </p:cNvPr>
          <p:cNvSpPr/>
          <p:nvPr/>
        </p:nvSpPr>
        <p:spPr>
          <a:xfrm flipV="1">
            <a:off x="53519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86;p13">
            <a:extLst>
              <a:ext uri="{FF2B5EF4-FFF2-40B4-BE49-F238E27FC236}">
                <a16:creationId xmlns="" xmlns:a16="http://schemas.microsoft.com/office/drawing/2014/main" id="{397C157E-B377-491B-9705-504D4CC7BC48}"/>
              </a:ext>
            </a:extLst>
          </p:cNvPr>
          <p:cNvSpPr/>
          <p:nvPr/>
        </p:nvSpPr>
        <p:spPr>
          <a:xfrm flipV="1">
            <a:off x="4094282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86;p13">
            <a:extLst>
              <a:ext uri="{FF2B5EF4-FFF2-40B4-BE49-F238E27FC236}">
                <a16:creationId xmlns="" xmlns:a16="http://schemas.microsoft.com/office/drawing/2014/main" id="{79009225-4E2A-4537-B388-71100F10F953}"/>
              </a:ext>
            </a:extLst>
          </p:cNvPr>
          <p:cNvSpPr/>
          <p:nvPr/>
        </p:nvSpPr>
        <p:spPr>
          <a:xfrm flipV="1">
            <a:off x="8135044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87;p13">
            <a:extLst>
              <a:ext uri="{FF2B5EF4-FFF2-40B4-BE49-F238E27FC236}">
                <a16:creationId xmlns="" xmlns:a16="http://schemas.microsoft.com/office/drawing/2014/main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4049519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Arial" panose="020B0604020202020204" pitchFamily="34" charset="0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 Caso queira/precise, aumente a fonte um  pouco.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Arial" panose="020B0604020202020204" pitchFamily="34" charset="0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="" xmlns:a16="http://schemas.microsoft.com/office/drawing/2014/main" id="{70F88B4D-28A0-4C89-851B-0FA4895D79B8}"/>
              </a:ext>
            </a:extLst>
          </p:cNvPr>
          <p:cNvSpPr txBox="1"/>
          <p:nvPr/>
        </p:nvSpPr>
        <p:spPr>
          <a:xfrm>
            <a:off x="12334" y="2966696"/>
            <a:ext cx="4049519" cy="35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Quanto menos texto melhor.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www.biorender.com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="" xmlns:a16="http://schemas.microsoft.com/office/drawing/2014/main" id="{05F91230-946D-4139-9220-6D054F408E3F}"/>
              </a:ext>
            </a:extLst>
          </p:cNvPr>
          <p:cNvSpPr txBox="1"/>
          <p:nvPr/>
        </p:nvSpPr>
        <p:spPr>
          <a:xfrm>
            <a:off x="8147786" y="4216932"/>
            <a:ext cx="4044214" cy="124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Assim, adapte o tamanho das sessões à suas necessidades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="" xmlns:a16="http://schemas.microsoft.com/office/drawing/2014/main" id="{62382F31-0A9B-4B37-8918-3170FC3575E8}"/>
              </a:ext>
            </a:extLst>
          </p:cNvPr>
          <p:cNvSpPr txBox="1"/>
          <p:nvPr/>
        </p:nvSpPr>
        <p:spPr>
          <a:xfrm>
            <a:off x="4071241" y="1182926"/>
            <a:ext cx="4049519" cy="55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Cuidado com o tamanho de legendas de gráfico. Observe que no exemplo acima, mal é possível ler o que está escrito. Se necessário, adapte no seu programa de gráficos o tamanho da fonte antes de inserir aqui.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" name="Imagem 73">
            <a:extLst>
              <a:ext uri="{FF2B5EF4-FFF2-40B4-BE49-F238E27FC236}">
                <a16:creationId xmlns="" xmlns:a16="http://schemas.microsoft.com/office/drawing/2014/main" id="{51D05D7A-0983-4E77-8E12-805C842C7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3430" t="20430" r="7347" b="4115"/>
          <a:stretch/>
        </p:blipFill>
        <p:spPr>
          <a:xfrm>
            <a:off x="4148816" y="2958977"/>
            <a:ext cx="3813902" cy="2211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6" name="Google Shape;87;p13">
            <a:extLst>
              <a:ext uri="{FF2B5EF4-FFF2-40B4-BE49-F238E27FC236}">
                <a16:creationId xmlns="" xmlns:a16="http://schemas.microsoft.com/office/drawing/2014/main" id="{2D64738C-8D24-4E77-B0F4-C0D98F1876F8}"/>
              </a:ext>
            </a:extLst>
          </p:cNvPr>
          <p:cNvSpPr txBox="1"/>
          <p:nvPr/>
        </p:nvSpPr>
        <p:spPr>
          <a:xfrm>
            <a:off x="8135044" y="5595554"/>
            <a:ext cx="4044214" cy="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82" name="Gráfico 81">
            <a:extLst>
              <a:ext uri="{FF2B5EF4-FFF2-40B4-BE49-F238E27FC236}">
                <a16:creationId xmlns="" xmlns:a16="http://schemas.microsoft.com/office/drawing/2014/main" id="{05AD5A86-4DA5-4664-AB52-4E5D7E19A7D8}"/>
              </a:ext>
            </a:extLst>
          </p:cNvPr>
          <p:cNvGraphicFramePr/>
          <p:nvPr/>
        </p:nvGraphicFramePr>
        <p:xfrm>
          <a:off x="8040293" y="1243511"/>
          <a:ext cx="2018769" cy="283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5" name="Gráfico 84">
            <a:extLst>
              <a:ext uri="{FF2B5EF4-FFF2-40B4-BE49-F238E27FC236}">
                <a16:creationId xmlns="" xmlns:a16="http://schemas.microsoft.com/office/drawing/2014/main" id="{A93DA176-4929-4452-8A17-3CDC2019DB7D}"/>
              </a:ext>
            </a:extLst>
          </p:cNvPr>
          <p:cNvGraphicFramePr/>
          <p:nvPr/>
        </p:nvGraphicFramePr>
        <p:xfrm>
          <a:off x="9875522" y="1368573"/>
          <a:ext cx="2325862" cy="276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1" name="Imagem 90">
            <a:extLst>
              <a:ext uri="{FF2B5EF4-FFF2-40B4-BE49-F238E27FC236}">
                <a16:creationId xmlns="" xmlns:a16="http://schemas.microsoft.com/office/drawing/2014/main" id="{520A7322-CA5B-4DE4-B62A-C8B350569E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7675"/>
          <a:stretch/>
        </p:blipFill>
        <p:spPr>
          <a:xfrm>
            <a:off x="280263" y="4448182"/>
            <a:ext cx="3513659" cy="22526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6" name="Google Shape;88;p13">
            <a:extLst>
              <a:ext uri="{FF2B5EF4-FFF2-40B4-BE49-F238E27FC236}">
                <a16:creationId xmlns="" xmlns:a16="http://schemas.microsoft.com/office/drawing/2014/main" id="{41FFE4DD-FF2A-42C4-8FF9-4F64C70C2DD2}"/>
              </a:ext>
            </a:extLst>
          </p:cNvPr>
          <p:cNvSpPr txBox="1"/>
          <p:nvPr/>
        </p:nvSpPr>
        <p:spPr>
          <a:xfrm>
            <a:off x="1440873" y="-69979"/>
            <a:ext cx="10328165" cy="79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DIGITADO: EXEMPLO 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Canis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="" xmlns:a16="http://schemas.microsoft.com/office/drawing/2014/main" id="{3A826B5E-6356-48F9-85E9-23592C494F10}"/>
              </a:ext>
            </a:extLst>
          </p:cNvPr>
          <p:cNvSpPr txBox="1"/>
          <p:nvPr/>
        </p:nvSpPr>
        <p:spPr>
          <a:xfrm>
            <a:off x="3467819" y="680564"/>
            <a:ext cx="9805048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B3125609-BFBF-4418-8E8E-532A680D8188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lob:https://web.whatsapp.com/d4d68fe3-77d7-475b-8929-8846537ec0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blob:https://web.whatsapp.com/d4d68fe3-77d7-475b-8929-8846537ec0f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" y="316039"/>
            <a:ext cx="1327194" cy="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1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87;p13">
            <a:extLst>
              <a:ext uri="{FF2B5EF4-FFF2-40B4-BE49-F238E27FC236}">
                <a16:creationId xmlns="" xmlns:a16="http://schemas.microsoft.com/office/drawing/2014/main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4049519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="" xmlns:a16="http://schemas.microsoft.com/office/drawing/2014/main" id="{70F88B4D-28A0-4C89-851B-0FA4895D79B8}"/>
              </a:ext>
            </a:extLst>
          </p:cNvPr>
          <p:cNvSpPr txBox="1"/>
          <p:nvPr/>
        </p:nvSpPr>
        <p:spPr>
          <a:xfrm>
            <a:off x="9977" y="2803468"/>
            <a:ext cx="4049519" cy="35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www.biorender.com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="" xmlns:a16="http://schemas.microsoft.com/office/drawing/2014/main" id="{05F91230-946D-4139-9220-6D054F408E3F}"/>
              </a:ext>
            </a:extLst>
          </p:cNvPr>
          <p:cNvSpPr txBox="1"/>
          <p:nvPr/>
        </p:nvSpPr>
        <p:spPr>
          <a:xfrm>
            <a:off x="4049519" y="5185203"/>
            <a:ext cx="8097719" cy="11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algn="just">
              <a:lnSpc>
                <a:spcPct val="115000"/>
              </a:lnSpc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Assim, adapte o tamanho das sessões à suas necessidades.</a:t>
            </a:r>
            <a:endParaRPr sz="125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="" xmlns:a16="http://schemas.microsoft.com/office/drawing/2014/main" id="{62382F31-0A9B-4B37-8918-3170FC3575E8}"/>
              </a:ext>
            </a:extLst>
          </p:cNvPr>
          <p:cNvSpPr txBox="1"/>
          <p:nvPr/>
        </p:nvSpPr>
        <p:spPr>
          <a:xfrm>
            <a:off x="4086012" y="1182926"/>
            <a:ext cx="8052468" cy="85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A8E2943A-DC38-452A-B3DA-56A858705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27675"/>
          <a:stretch/>
        </p:blipFill>
        <p:spPr>
          <a:xfrm>
            <a:off x="284957" y="4210552"/>
            <a:ext cx="3513659" cy="2252656"/>
          </a:xfrm>
          <a:prstGeom prst="rect">
            <a:avLst/>
          </a:prstGeom>
        </p:spPr>
      </p:pic>
      <p:sp>
        <p:nvSpPr>
          <p:cNvPr id="19" name="Google Shape;87;p13">
            <a:extLst>
              <a:ext uri="{FF2B5EF4-FFF2-40B4-BE49-F238E27FC236}">
                <a16:creationId xmlns="" xmlns:a16="http://schemas.microsoft.com/office/drawing/2014/main" id="{9B26D0EA-B996-4EA2-895B-6CA48233B9BA}"/>
              </a:ext>
            </a:extLst>
          </p:cNvPr>
          <p:cNvSpPr txBox="1"/>
          <p:nvPr/>
        </p:nvSpPr>
        <p:spPr>
          <a:xfrm>
            <a:off x="4023025" y="5910566"/>
            <a:ext cx="8097719" cy="79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5349A582-CE13-44AB-ACE6-72122274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04029" y="2202050"/>
            <a:ext cx="3996000" cy="280949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813AE25C-1456-4CB5-9C29-BB0139A86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44791" y="2202050"/>
            <a:ext cx="1830103" cy="138505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A118822A-EC1F-4D88-91AA-C75E75811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41999" y="3635465"/>
            <a:ext cx="1830103" cy="1385055"/>
          </a:xfrm>
          <a:prstGeom prst="rect">
            <a:avLst/>
          </a:prstGeom>
        </p:spPr>
      </p:pic>
      <p:sp>
        <p:nvSpPr>
          <p:cNvPr id="32" name="Google Shape;86;p13">
            <a:extLst>
              <a:ext uri="{FF2B5EF4-FFF2-40B4-BE49-F238E27FC236}">
                <a16:creationId xmlns="" xmlns:a16="http://schemas.microsoft.com/office/drawing/2014/main" id="{E47F73D3-CDAD-4C1F-A3E9-6A82C9980B3C}"/>
              </a:ext>
            </a:extLst>
          </p:cNvPr>
          <p:cNvSpPr/>
          <p:nvPr/>
        </p:nvSpPr>
        <p:spPr>
          <a:xfrm flipV="1">
            <a:off x="53519" y="6700838"/>
            <a:ext cx="3996000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86;p13">
            <a:extLst>
              <a:ext uri="{FF2B5EF4-FFF2-40B4-BE49-F238E27FC236}">
                <a16:creationId xmlns="" xmlns:a16="http://schemas.microsoft.com/office/drawing/2014/main" id="{D175DCA1-0183-47EF-B086-35DE2DDF944E}"/>
              </a:ext>
            </a:extLst>
          </p:cNvPr>
          <p:cNvSpPr/>
          <p:nvPr/>
        </p:nvSpPr>
        <p:spPr>
          <a:xfrm flipV="1">
            <a:off x="4094282" y="6700838"/>
            <a:ext cx="8052956" cy="53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33DCF407-D83D-4BAD-987A-1FFBA8E0FC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14985" y="240215"/>
            <a:ext cx="713343" cy="772878"/>
          </a:xfrm>
          <a:prstGeom prst="rect">
            <a:avLst/>
          </a:prstGeom>
        </p:spPr>
      </p:pic>
      <p:sp>
        <p:nvSpPr>
          <p:cNvPr id="34" name="Google Shape;88;p13">
            <a:extLst>
              <a:ext uri="{FF2B5EF4-FFF2-40B4-BE49-F238E27FC236}">
                <a16:creationId xmlns="" xmlns:a16="http://schemas.microsoft.com/office/drawing/2014/main" id="{75044CD8-E848-4CB9-900B-338C3EEE55C1}"/>
              </a:ext>
            </a:extLst>
          </p:cNvPr>
          <p:cNvSpPr txBox="1"/>
          <p:nvPr/>
        </p:nvSpPr>
        <p:spPr>
          <a:xfrm>
            <a:off x="1705304" y="-69979"/>
            <a:ext cx="9922230" cy="84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</a:t>
            </a:r>
            <a:r>
              <a:rPr lang="pt-BR" dirty="0" err="1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DIGITADO:</a:t>
            </a:r>
            <a:r>
              <a:rPr lang="pt-BR" i="1" dirty="0" err="1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Canis</a:t>
            </a:r>
            <a:r>
              <a:rPr lang="pt-BR" i="1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" name="Google Shape;87;p13">
            <a:extLst>
              <a:ext uri="{FF2B5EF4-FFF2-40B4-BE49-F238E27FC236}">
                <a16:creationId xmlns="" xmlns:a16="http://schemas.microsoft.com/office/drawing/2014/main" id="{E69F1FCB-A569-44D5-8B0C-32E9BCB41F28}"/>
              </a:ext>
            </a:extLst>
          </p:cNvPr>
          <p:cNvSpPr txBox="1"/>
          <p:nvPr/>
        </p:nvSpPr>
        <p:spPr>
          <a:xfrm>
            <a:off x="1356716" y="667514"/>
            <a:ext cx="9805048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F845444-89AA-47D6-BED3-5F59FABD8E72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" y="316039"/>
            <a:ext cx="1327194" cy="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4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87;p13">
            <a:extLst>
              <a:ext uri="{FF2B5EF4-FFF2-40B4-BE49-F238E27FC236}">
                <a16:creationId xmlns="" xmlns:a16="http://schemas.microsoft.com/office/drawing/2014/main" id="{C98B9CD0-A6D6-4CE4-A09C-651D856992C1}"/>
              </a:ext>
            </a:extLst>
          </p:cNvPr>
          <p:cNvSpPr txBox="1"/>
          <p:nvPr/>
        </p:nvSpPr>
        <p:spPr>
          <a:xfrm>
            <a:off x="17028" y="1182926"/>
            <a:ext cx="5993852" cy="18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Introdução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Encorajamos o uso das fontes e tamanhos aqui apresentados, que já foram testados e se provaram adequados ao tamanho da apresentação. Caso seja do interesse dos autores, podem ficar à vontade para realizar alterações, mas testem o tamanho para evitar problemas na hora da apresentação.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" name="Google Shape;87;p13">
            <a:extLst>
              <a:ext uri="{FF2B5EF4-FFF2-40B4-BE49-F238E27FC236}">
                <a16:creationId xmlns="" xmlns:a16="http://schemas.microsoft.com/office/drawing/2014/main" id="{70F88B4D-28A0-4C89-851B-0FA4895D79B8}"/>
              </a:ext>
            </a:extLst>
          </p:cNvPr>
          <p:cNvSpPr txBox="1"/>
          <p:nvPr/>
        </p:nvSpPr>
        <p:spPr>
          <a:xfrm>
            <a:off x="26404" y="2413248"/>
            <a:ext cx="6020965" cy="16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Materiais e métodos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Tente manter seu poster o mais visual possível. Você já vai falar, então as pessoas não precisam acompanhar lendo. Abuse de imagens e gráficos. Uma boa dica é usar os serviços gratuitos do </a:t>
            </a: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  <a:hlinkClick r:id="rId2"/>
              </a:rPr>
              <a:t>www.biorender.com</a:t>
            </a: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 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87;p13">
            <a:extLst>
              <a:ext uri="{FF2B5EF4-FFF2-40B4-BE49-F238E27FC236}">
                <a16:creationId xmlns="" xmlns:a16="http://schemas.microsoft.com/office/drawing/2014/main" id="{05F91230-946D-4139-9220-6D054F408E3F}"/>
              </a:ext>
            </a:extLst>
          </p:cNvPr>
          <p:cNvSpPr txBox="1"/>
          <p:nvPr/>
        </p:nvSpPr>
        <p:spPr>
          <a:xfrm>
            <a:off x="6063465" y="4779878"/>
            <a:ext cx="6042480" cy="93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Conclusão/Conclusões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Cada divisão do poster foi colocada em caixas de texto diferentes para garantir maior facilidade na hora da edição. </a:t>
            </a:r>
            <a:r>
              <a:rPr lang="pt-BR" sz="125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Assim, adapte o tamanho das sessões à suas necessidades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2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87;p13">
            <a:extLst>
              <a:ext uri="{FF2B5EF4-FFF2-40B4-BE49-F238E27FC236}">
                <a16:creationId xmlns="" xmlns:a16="http://schemas.microsoft.com/office/drawing/2014/main" id="{62382F31-0A9B-4B37-8918-3170FC3575E8}"/>
              </a:ext>
            </a:extLst>
          </p:cNvPr>
          <p:cNvSpPr txBox="1"/>
          <p:nvPr/>
        </p:nvSpPr>
        <p:spPr>
          <a:xfrm>
            <a:off x="6096000" y="1182926"/>
            <a:ext cx="6042480" cy="106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Resultados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Aqui, mais uma vez, aproveite para abusar de imagens, gráficos e tabelas, mas evite demonstrar o mesmo resultado de formas diferentes. Por exemplo: Se já vai demonstrar um grupo de dados como gráfico, não apresente ao mesmo tempo como tabela.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9" name="Imagem 68">
            <a:extLst>
              <a:ext uri="{FF2B5EF4-FFF2-40B4-BE49-F238E27FC236}">
                <a16:creationId xmlns="" xmlns:a16="http://schemas.microsoft.com/office/drawing/2014/main" id="{F7BF69CE-4BF5-40DB-A510-72B704884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1" y="3435417"/>
            <a:ext cx="4711206" cy="3295878"/>
          </a:xfrm>
          <a:prstGeom prst="rect">
            <a:avLst/>
          </a:prstGeom>
        </p:spPr>
      </p:pic>
      <p:sp>
        <p:nvSpPr>
          <p:cNvPr id="19" name="Google Shape;87;p13">
            <a:extLst>
              <a:ext uri="{FF2B5EF4-FFF2-40B4-BE49-F238E27FC236}">
                <a16:creationId xmlns="" xmlns:a16="http://schemas.microsoft.com/office/drawing/2014/main" id="{9B26D0EA-B996-4EA2-895B-6CA48233B9BA}"/>
              </a:ext>
            </a:extLst>
          </p:cNvPr>
          <p:cNvSpPr txBox="1"/>
          <p:nvPr/>
        </p:nvSpPr>
        <p:spPr>
          <a:xfrm>
            <a:off x="6054411" y="5620860"/>
            <a:ext cx="6024744" cy="934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Agradecimentos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Droid Serif"/>
                <a:ea typeface="Droid Serif"/>
                <a:cs typeface="Droid Serif"/>
                <a:sym typeface="Droid Serif"/>
              </a:rPr>
              <a:t>Um tópico opcional para aqueles que desejem expressar seus agradecimentos a alguém ou instituição em particular.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="" xmlns:a16="http://schemas.microsoft.com/office/drawing/2014/main" id="{8F1A9D30-111A-4676-AE8B-46EA3F08700E}"/>
              </a:ext>
            </a:extLst>
          </p:cNvPr>
          <p:cNvGraphicFramePr/>
          <p:nvPr/>
        </p:nvGraphicFramePr>
        <p:xfrm>
          <a:off x="6010880" y="2214071"/>
          <a:ext cx="2117092" cy="260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="" xmlns:a16="http://schemas.microsoft.com/office/drawing/2014/main" id="{9AA27B30-EAF5-419D-AF8D-DB7C5D5A48AA}"/>
              </a:ext>
            </a:extLst>
          </p:cNvPr>
          <p:cNvGraphicFramePr/>
          <p:nvPr/>
        </p:nvGraphicFramePr>
        <p:xfrm>
          <a:off x="7840969" y="2287173"/>
          <a:ext cx="4279775" cy="249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Google Shape;86;p13">
            <a:extLst>
              <a:ext uri="{FF2B5EF4-FFF2-40B4-BE49-F238E27FC236}">
                <a16:creationId xmlns="" xmlns:a16="http://schemas.microsoft.com/office/drawing/2014/main" id="{35EE94B0-E8C4-4875-A1F7-4636B2DC0339}"/>
              </a:ext>
            </a:extLst>
          </p:cNvPr>
          <p:cNvSpPr/>
          <p:nvPr/>
        </p:nvSpPr>
        <p:spPr>
          <a:xfrm flipV="1">
            <a:off x="53518" y="6708436"/>
            <a:ext cx="597599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6;p13">
            <a:extLst>
              <a:ext uri="{FF2B5EF4-FFF2-40B4-BE49-F238E27FC236}">
                <a16:creationId xmlns="" xmlns:a16="http://schemas.microsoft.com/office/drawing/2014/main" id="{C097DE1B-7F31-4C42-BF1C-8CB7407E580F}"/>
              </a:ext>
            </a:extLst>
          </p:cNvPr>
          <p:cNvSpPr/>
          <p:nvPr/>
        </p:nvSpPr>
        <p:spPr>
          <a:xfrm flipV="1">
            <a:off x="6089371" y="6708436"/>
            <a:ext cx="6042480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8375" tIns="78375" rIns="78375" bIns="7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15BC1A5-B900-4BF1-AB34-E592432EB9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880" r="72885" b="11816"/>
          <a:stretch/>
        </p:blipFill>
        <p:spPr>
          <a:xfrm>
            <a:off x="11314985" y="240215"/>
            <a:ext cx="713343" cy="772878"/>
          </a:xfrm>
          <a:prstGeom prst="rect">
            <a:avLst/>
          </a:prstGeom>
        </p:spPr>
      </p:pic>
      <p:sp>
        <p:nvSpPr>
          <p:cNvPr id="22" name="Google Shape;88;p13">
            <a:extLst>
              <a:ext uri="{FF2B5EF4-FFF2-40B4-BE49-F238E27FC236}">
                <a16:creationId xmlns="" xmlns:a16="http://schemas.microsoft.com/office/drawing/2014/main" id="{DC3B39BA-F7AA-4F06-8237-286F032279A3}"/>
              </a:ext>
            </a:extLst>
          </p:cNvPr>
          <p:cNvSpPr txBox="1"/>
          <p:nvPr/>
        </p:nvSpPr>
        <p:spPr>
          <a:xfrm>
            <a:off x="1705304" y="-69979"/>
            <a:ext cx="9922230" cy="84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TÍTULO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DEVE </a:t>
            </a:r>
            <a:r>
              <a:rPr lang="pt-BR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SER INSERIDO INTEIRAMENTE EM LETRAS MAIÚSCULAS, EXCETO QUANDO HOUVER NOME CIENTÍFICO A SER DIGITADO: </a:t>
            </a:r>
            <a:r>
              <a:rPr lang="pt-BR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C</a:t>
            </a:r>
            <a:r>
              <a:rPr lang="pt-BR" i="1" dirty="0" smtClean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anis </a:t>
            </a:r>
            <a:r>
              <a:rPr lang="pt-BR" i="1" dirty="0" err="1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familiaris</a:t>
            </a:r>
            <a:r>
              <a:rPr lang="pt-BR" i="1" dirty="0">
                <a:solidFill>
                  <a:schemeClr val="tx2"/>
                </a:solidFill>
                <a:latin typeface="Poppins" panose="00000500000000000000" pitchFamily="2" charset="0"/>
                <a:ea typeface="Oswald"/>
                <a:cs typeface="Poppins" panose="00000500000000000000" pitchFamily="2" charset="0"/>
                <a:sym typeface="Oswald"/>
              </a:rPr>
              <a:t>.</a:t>
            </a:r>
            <a:endParaRPr i="1" dirty="0">
              <a:solidFill>
                <a:schemeClr val="tx2"/>
              </a:solidFill>
              <a:latin typeface="Poppins" panose="00000500000000000000" pitchFamily="2" charset="0"/>
              <a:ea typeface="Oswald"/>
              <a:cs typeface="Poppins" panose="00000500000000000000" pitchFamily="2" charset="0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87;p13">
            <a:extLst>
              <a:ext uri="{FF2B5EF4-FFF2-40B4-BE49-F238E27FC236}">
                <a16:creationId xmlns="" xmlns:a16="http://schemas.microsoft.com/office/drawing/2014/main" id="{29FF3632-1897-43A5-84D8-F7785ECBF580}"/>
              </a:ext>
            </a:extLst>
          </p:cNvPr>
          <p:cNvSpPr txBox="1"/>
          <p:nvPr/>
        </p:nvSpPr>
        <p:spPr>
          <a:xfrm>
            <a:off x="1705304" y="639924"/>
            <a:ext cx="9333149" cy="43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75" tIns="78375" rIns="78375" bIns="783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Leong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N. L.;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Kator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, J. L.; Clemens, T. L.; James, A.; </a:t>
            </a:r>
            <a:r>
              <a:rPr lang="pt-BR" sz="1400" dirty="0" err="1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Enamoto</a:t>
            </a:r>
            <a:r>
              <a:rPr lang="pt-BR" sz="1400" dirty="0">
                <a:solidFill>
                  <a:schemeClr val="tx2"/>
                </a:solidFill>
                <a:latin typeface="Droid Serif"/>
                <a:ea typeface="Droid Serif"/>
                <a:cs typeface="Droid Serif"/>
                <a:sym typeface="Droid Serif"/>
              </a:rPr>
              <a:t>-Iwamoto, M.; &amp; Jiang, J.; Silva E.</a:t>
            </a:r>
            <a:endParaRPr sz="8200" dirty="0">
              <a:solidFill>
                <a:schemeClr val="tx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AC0F74EB-A117-4DBD-A50C-B9AA3C909884}"/>
              </a:ext>
            </a:extLst>
          </p:cNvPr>
          <p:cNvCxnSpPr>
            <a:cxnSpLocks/>
          </p:cNvCxnSpPr>
          <p:nvPr/>
        </p:nvCxnSpPr>
        <p:spPr>
          <a:xfrm>
            <a:off x="1735296" y="678032"/>
            <a:ext cx="930315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" y="316039"/>
            <a:ext cx="1327194" cy="6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6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791</Words>
  <Application>Microsoft Office PowerPoint</Application>
  <PresentationFormat>Personalizar</PresentationFormat>
  <Paragraphs>65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Petrus Marques</dc:creator>
  <cp:lastModifiedBy>Cliente</cp:lastModifiedBy>
  <cp:revision>9</cp:revision>
  <dcterms:created xsi:type="dcterms:W3CDTF">2022-03-25T13:28:13Z</dcterms:created>
  <dcterms:modified xsi:type="dcterms:W3CDTF">2024-02-19T10:01:16Z</dcterms:modified>
</cp:coreProperties>
</file>